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omputer Says No" panose="020B0604020202020204" charset="0"/>
      <p:regular r:id="rId18"/>
    </p:embeddedFont>
    <p:embeddedFont>
      <p:font typeface="Poppins" panose="00000500000000000000" pitchFamily="2" charset="0"/>
      <p:regular r:id="rId19"/>
      <p:bold r:id="rId20"/>
      <p:italic r:id="rId21"/>
      <p:boldItalic r:id="rId22"/>
    </p:embeddedFont>
    <p:embeddedFont>
      <p:font typeface="Poppins Light" panose="00000400000000000000" pitchFamily="2" charset="0"/>
      <p:regular r:id="rId23"/>
      <p:italic r:id="rId24"/>
    </p:embeddedFont>
    <p:embeddedFont>
      <p:font typeface="Poppins Medium" panose="00000600000000000000" pitchFamily="2"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png"/><Relationship Id="rId5" Type="http://schemas.openxmlformats.org/officeDocument/2006/relationships/image" Target="../media/image42.png"/><Relationship Id="rId15" Type="http://schemas.openxmlformats.org/officeDocument/2006/relationships/image" Target="../media/image16.png"/><Relationship Id="rId10" Type="http://schemas.openxmlformats.org/officeDocument/2006/relationships/image" Target="../media/image4.png"/><Relationship Id="rId4" Type="http://schemas.openxmlformats.org/officeDocument/2006/relationships/image" Target="../media/image34.png"/><Relationship Id="rId9" Type="http://schemas.openxmlformats.org/officeDocument/2006/relationships/image" Target="../media/image43.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3.png"/><Relationship Id="rId10" Type="http://schemas.openxmlformats.org/officeDocument/2006/relationships/image" Target="../media/image28.svg"/><Relationship Id="rId4" Type="http://schemas.openxmlformats.org/officeDocument/2006/relationships/image" Target="../media/image23.svg"/><Relationship Id="rId9" Type="http://schemas.openxmlformats.org/officeDocument/2006/relationships/image" Target="../media/image27.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US"/>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981200" y="5238519"/>
            <a:ext cx="6926813" cy="462947"/>
          </a:xfrm>
          <a:prstGeom prst="rect">
            <a:avLst/>
          </a:prstGeom>
        </p:spPr>
        <p:txBody>
          <a:bodyPr lIns="0" tIns="0" rIns="0" bIns="0" rtlCol="0" anchor="t">
            <a:spAutoFit/>
          </a:bodyPr>
          <a:lstStyle/>
          <a:p>
            <a:pPr algn="ctr">
              <a:lnSpc>
                <a:spcPts val="3799"/>
              </a:lnSpc>
            </a:pPr>
            <a:r>
              <a:rPr lang="en-US" sz="2714" b="1" dirty="0">
                <a:solidFill>
                  <a:srgbClr val="6866E1"/>
                </a:solidFill>
                <a:latin typeface="Poppins Light"/>
              </a:rPr>
              <a:t>Team</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US"/>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381000" y="3064903"/>
            <a:ext cx="11201555" cy="2180084"/>
          </a:xfrm>
          <a:prstGeom prst="rect">
            <a:avLst/>
          </a:prstGeom>
        </p:spPr>
        <p:txBody>
          <a:bodyPr wrap="square" lIns="0" tIns="0" rIns="0" bIns="0" rtlCol="0" anchor="t">
            <a:spAutoFit/>
          </a:bodyPr>
          <a:lstStyle/>
          <a:p>
            <a:pPr algn="ctr">
              <a:lnSpc>
                <a:spcPts val="17048"/>
              </a:lnSpc>
            </a:pPr>
            <a:r>
              <a:rPr lang="en-US" sz="23677" b="1" dirty="0">
                <a:solidFill>
                  <a:srgbClr val="6866E1"/>
                </a:solidFill>
                <a:latin typeface="Computer Says No"/>
              </a:rPr>
              <a:t>TIC TAC TOE </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US"/>
          </a:p>
        </p:txBody>
      </p:sp>
      <p:sp>
        <p:nvSpPr>
          <p:cNvPr id="12" name="TextBox 6">
            <a:extLst>
              <a:ext uri="{FF2B5EF4-FFF2-40B4-BE49-F238E27FC236}">
                <a16:creationId xmlns:a16="http://schemas.microsoft.com/office/drawing/2014/main" id="{7F003622-90E3-4107-109A-6A300049BD56}"/>
              </a:ext>
            </a:extLst>
          </p:cNvPr>
          <p:cNvSpPr txBox="1"/>
          <p:nvPr/>
        </p:nvSpPr>
        <p:spPr>
          <a:xfrm>
            <a:off x="7242163" y="1657202"/>
            <a:ext cx="6926813" cy="462947"/>
          </a:xfrm>
          <a:prstGeom prst="rect">
            <a:avLst/>
          </a:prstGeom>
        </p:spPr>
        <p:txBody>
          <a:bodyPr lIns="0" tIns="0" rIns="0" bIns="0" rtlCol="0" anchor="t">
            <a:spAutoFit/>
          </a:bodyPr>
          <a:lstStyle/>
          <a:p>
            <a:pPr algn="ctr">
              <a:lnSpc>
                <a:spcPts val="3799"/>
              </a:lnSpc>
            </a:pPr>
            <a:r>
              <a:rPr lang="en-US" sz="2714" b="1" dirty="0">
                <a:solidFill>
                  <a:srgbClr val="6866E1"/>
                </a:solidFill>
                <a:latin typeface="Poppins Light"/>
              </a:rPr>
              <a:t>MSIS2433.O12.CTTT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US"/>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US"/>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337283" y="2327277"/>
            <a:ext cx="11613435"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RESULTS AND ACHIEVEMENTS</a:t>
            </a:r>
          </a:p>
        </p:txBody>
      </p:sp>
      <p:sp>
        <p:nvSpPr>
          <p:cNvPr id="7" name="TextBox 7"/>
          <p:cNvSpPr txBox="1"/>
          <p:nvPr/>
        </p:nvSpPr>
        <p:spPr>
          <a:xfrm>
            <a:off x="4742828" y="3784357"/>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id="8" name="TextBox 8"/>
          <p:cNvSpPr txBox="1"/>
          <p:nvPr/>
        </p:nvSpPr>
        <p:spPr>
          <a:xfrm>
            <a:off x="4742828" y="6193228"/>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6866E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US"/>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67165" y="3819212"/>
            <a:ext cx="2157465" cy="184621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2"/>
            <a:stretch>
              <a:fillRect/>
            </a:stretch>
          </a:blipFill>
        </p:spPr>
        <p:txBody>
          <a:bodyPr/>
          <a:lstStyle/>
          <a:p>
            <a:endParaRPr lang="en-US"/>
          </a:p>
        </p:txBody>
      </p:sp>
      <p:sp>
        <p:nvSpPr>
          <p:cNvPr id="3" name="Freeform 3"/>
          <p:cNvSpPr/>
          <p:nvPr/>
        </p:nvSpPr>
        <p:spPr>
          <a:xfrm flipH="1">
            <a:off x="12685829" y="3503896"/>
            <a:ext cx="1689859" cy="2476851"/>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3"/>
            <a:stretch>
              <a:fillRect/>
            </a:stretch>
          </a:blipFill>
        </p:spPr>
        <p:txBody>
          <a:bodyPr/>
          <a:lstStyle/>
          <a:p>
            <a:endParaRPr lang="en-US"/>
          </a:p>
        </p:txBody>
      </p:sp>
      <p:sp>
        <p:nvSpPr>
          <p:cNvPr id="4" name="Freeform 4"/>
          <p:cNvSpPr/>
          <p:nvPr/>
        </p:nvSpPr>
        <p:spPr>
          <a:xfrm>
            <a:off x="10253970" y="4048013"/>
            <a:ext cx="2204284" cy="1686217"/>
          </a:xfrm>
          <a:custGeom>
            <a:avLst/>
            <a:gdLst/>
            <a:ahLst/>
            <a:cxnLst/>
            <a:rect l="l" t="t" r="r" b="b"/>
            <a:pathLst>
              <a:path w="2204284" h="1686217">
                <a:moveTo>
                  <a:pt x="0" y="0"/>
                </a:moveTo>
                <a:lnTo>
                  <a:pt x="2204284" y="0"/>
                </a:lnTo>
                <a:lnTo>
                  <a:pt x="2204284" y="1686218"/>
                </a:lnTo>
                <a:lnTo>
                  <a:pt x="0" y="1686218"/>
                </a:lnTo>
                <a:lnTo>
                  <a:pt x="0" y="0"/>
                </a:lnTo>
                <a:close/>
              </a:path>
            </a:pathLst>
          </a:custGeom>
          <a:blipFill>
            <a:blip r:embed="rId4"/>
            <a:stretch>
              <a:fillRect/>
            </a:stretch>
          </a:blipFill>
        </p:spPr>
        <p:txBody>
          <a:bodyPr/>
          <a:lstStyle/>
          <a:p>
            <a:endParaRPr lang="en-US"/>
          </a:p>
        </p:txBody>
      </p:sp>
      <p:sp>
        <p:nvSpPr>
          <p:cNvPr id="5" name="Freeform 5"/>
          <p:cNvSpPr/>
          <p:nvPr/>
        </p:nvSpPr>
        <p:spPr>
          <a:xfrm>
            <a:off x="14768142" y="3932617"/>
            <a:ext cx="2055418" cy="2048130"/>
          </a:xfrm>
          <a:custGeom>
            <a:avLst/>
            <a:gdLst/>
            <a:ahLst/>
            <a:cxnLst/>
            <a:rect l="l" t="t" r="r" b="b"/>
            <a:pathLst>
              <a:path w="2055418" h="2048130">
                <a:moveTo>
                  <a:pt x="0" y="0"/>
                </a:moveTo>
                <a:lnTo>
                  <a:pt x="2055419" y="0"/>
                </a:lnTo>
                <a:lnTo>
                  <a:pt x="2055419" y="2048129"/>
                </a:lnTo>
                <a:lnTo>
                  <a:pt x="0" y="2048129"/>
                </a:lnTo>
                <a:lnTo>
                  <a:pt x="0" y="0"/>
                </a:lnTo>
                <a:close/>
              </a:path>
            </a:pathLst>
          </a:custGeom>
          <a:blipFill>
            <a:blip r:embed="rId5"/>
            <a:stretch>
              <a:fillRect/>
            </a:stretch>
          </a:blipFill>
        </p:spPr>
        <p:txBody>
          <a:bodyPr/>
          <a:lstStyle/>
          <a:p>
            <a:endParaRPr lang="en-US"/>
          </a:p>
        </p:txBody>
      </p:sp>
      <p:sp>
        <p:nvSpPr>
          <p:cNvPr id="6" name="Freeform 6"/>
          <p:cNvSpPr/>
          <p:nvPr/>
        </p:nvSpPr>
        <p:spPr>
          <a:xfrm>
            <a:off x="5474805" y="3932617"/>
            <a:ext cx="2392360" cy="1915451"/>
          </a:xfrm>
          <a:custGeom>
            <a:avLst/>
            <a:gdLst/>
            <a:ahLst/>
            <a:cxnLst/>
            <a:rect l="l" t="t" r="r" b="b"/>
            <a:pathLst>
              <a:path w="2392360" h="1915451">
                <a:moveTo>
                  <a:pt x="0" y="0"/>
                </a:moveTo>
                <a:lnTo>
                  <a:pt x="2392360" y="0"/>
                </a:lnTo>
                <a:lnTo>
                  <a:pt x="2392360" y="1915451"/>
                </a:lnTo>
                <a:lnTo>
                  <a:pt x="0" y="1915451"/>
                </a:lnTo>
                <a:lnTo>
                  <a:pt x="0" y="0"/>
                </a:lnTo>
                <a:close/>
              </a:path>
            </a:pathLst>
          </a:custGeom>
          <a:blipFill>
            <a:blip r:embed="rId6"/>
            <a:stretch>
              <a:fillRect/>
            </a:stretch>
          </a:blipFill>
        </p:spPr>
        <p:txBody>
          <a:bodyPr/>
          <a:lstStyle/>
          <a:p>
            <a:endParaRPr lang="en-US"/>
          </a:p>
        </p:txBody>
      </p:sp>
      <p:sp>
        <p:nvSpPr>
          <p:cNvPr id="7" name="Freeform 7"/>
          <p:cNvSpPr/>
          <p:nvPr/>
        </p:nvSpPr>
        <p:spPr>
          <a:xfrm>
            <a:off x="5245465" y="5980746"/>
            <a:ext cx="2285731" cy="1998998"/>
          </a:xfrm>
          <a:custGeom>
            <a:avLst/>
            <a:gdLst/>
            <a:ahLst/>
            <a:cxnLst/>
            <a:rect l="l" t="t" r="r" b="b"/>
            <a:pathLst>
              <a:path w="2285731" h="1998998">
                <a:moveTo>
                  <a:pt x="0" y="0"/>
                </a:moveTo>
                <a:lnTo>
                  <a:pt x="2285731" y="0"/>
                </a:lnTo>
                <a:lnTo>
                  <a:pt x="2285731" y="1998998"/>
                </a:lnTo>
                <a:lnTo>
                  <a:pt x="0" y="1998998"/>
                </a:lnTo>
                <a:lnTo>
                  <a:pt x="0" y="0"/>
                </a:lnTo>
                <a:close/>
              </a:path>
            </a:pathLst>
          </a:custGeom>
          <a:blipFill>
            <a:blip r:embed="rId7"/>
            <a:stretch>
              <a:fillRect/>
            </a:stretch>
          </a:blipFill>
        </p:spPr>
        <p:txBody>
          <a:bodyPr/>
          <a:lstStyle/>
          <a:p>
            <a:endParaRPr lang="en-US"/>
          </a:p>
        </p:txBody>
      </p:sp>
      <p:sp>
        <p:nvSpPr>
          <p:cNvPr id="8" name="Freeform 8"/>
          <p:cNvSpPr/>
          <p:nvPr/>
        </p:nvSpPr>
        <p:spPr>
          <a:xfrm>
            <a:off x="7867165" y="5893761"/>
            <a:ext cx="2154120" cy="2172969"/>
          </a:xfrm>
          <a:custGeom>
            <a:avLst/>
            <a:gdLst/>
            <a:ahLst/>
            <a:cxnLst/>
            <a:rect l="l" t="t" r="r" b="b"/>
            <a:pathLst>
              <a:path w="2154120" h="2172969">
                <a:moveTo>
                  <a:pt x="0" y="0"/>
                </a:moveTo>
                <a:lnTo>
                  <a:pt x="2154120" y="0"/>
                </a:lnTo>
                <a:lnTo>
                  <a:pt x="2154120" y="2172969"/>
                </a:lnTo>
                <a:lnTo>
                  <a:pt x="0" y="2172969"/>
                </a:lnTo>
                <a:lnTo>
                  <a:pt x="0" y="0"/>
                </a:lnTo>
                <a:close/>
              </a:path>
            </a:pathLst>
          </a:custGeom>
          <a:blipFill>
            <a:blip r:embed="rId8"/>
            <a:stretch>
              <a:fillRect/>
            </a:stretch>
          </a:blipFill>
        </p:spPr>
        <p:txBody>
          <a:bodyPr/>
          <a:lstStyle/>
          <a:p>
            <a:endParaRPr lang="en-US"/>
          </a:p>
        </p:txBody>
      </p:sp>
      <p:sp>
        <p:nvSpPr>
          <p:cNvPr id="9" name="Freeform 9"/>
          <p:cNvSpPr/>
          <p:nvPr/>
        </p:nvSpPr>
        <p:spPr>
          <a:xfrm>
            <a:off x="10718025" y="6048601"/>
            <a:ext cx="1740229" cy="1863288"/>
          </a:xfrm>
          <a:custGeom>
            <a:avLst/>
            <a:gdLst/>
            <a:ahLst/>
            <a:cxnLst/>
            <a:rect l="l" t="t" r="r" b="b"/>
            <a:pathLst>
              <a:path w="1740229" h="1863288">
                <a:moveTo>
                  <a:pt x="0" y="0"/>
                </a:moveTo>
                <a:lnTo>
                  <a:pt x="1740229" y="0"/>
                </a:lnTo>
                <a:lnTo>
                  <a:pt x="1740229" y="1863288"/>
                </a:lnTo>
                <a:lnTo>
                  <a:pt x="0" y="1863288"/>
                </a:lnTo>
                <a:lnTo>
                  <a:pt x="0" y="0"/>
                </a:lnTo>
                <a:close/>
              </a:path>
            </a:pathLst>
          </a:custGeom>
          <a:blipFill>
            <a:blip r:embed="rId9"/>
            <a:stretch>
              <a:fillRect/>
            </a:stretch>
          </a:blipFill>
        </p:spPr>
        <p:txBody>
          <a:bodyPr/>
          <a:lstStyle/>
          <a:p>
            <a:endParaRPr lang="en-US"/>
          </a:p>
        </p:txBody>
      </p:sp>
      <p:sp>
        <p:nvSpPr>
          <p:cNvPr id="10" name="Freeform 10"/>
          <p:cNvSpPr/>
          <p:nvPr/>
        </p:nvSpPr>
        <p:spPr>
          <a:xfrm>
            <a:off x="12836122" y="6711237"/>
            <a:ext cx="1932020" cy="843804"/>
          </a:xfrm>
          <a:custGeom>
            <a:avLst/>
            <a:gdLst/>
            <a:ahLst/>
            <a:cxnLst/>
            <a:rect l="l" t="t" r="r" b="b"/>
            <a:pathLst>
              <a:path w="1932020" h="843804">
                <a:moveTo>
                  <a:pt x="0" y="0"/>
                </a:moveTo>
                <a:lnTo>
                  <a:pt x="1932020" y="0"/>
                </a:lnTo>
                <a:lnTo>
                  <a:pt x="1932020" y="843803"/>
                </a:lnTo>
                <a:lnTo>
                  <a:pt x="0" y="843803"/>
                </a:lnTo>
                <a:lnTo>
                  <a:pt x="0" y="0"/>
                </a:lnTo>
                <a:close/>
              </a:path>
            </a:pathLst>
          </a:custGeom>
          <a:blipFill>
            <a:blip r:embed="rId10"/>
            <a:stretch>
              <a:fillRect/>
            </a:stretch>
          </a:blipFill>
        </p:spPr>
        <p:txBody>
          <a:bodyPr/>
          <a:lstStyle/>
          <a:p>
            <a:endParaRPr lang="en-US"/>
          </a:p>
        </p:txBody>
      </p:sp>
      <p:sp>
        <p:nvSpPr>
          <p:cNvPr id="11" name="Freeform 11"/>
          <p:cNvSpPr/>
          <p:nvPr/>
        </p:nvSpPr>
        <p:spPr>
          <a:xfrm>
            <a:off x="3456123" y="4048013"/>
            <a:ext cx="1627955" cy="1312867"/>
          </a:xfrm>
          <a:custGeom>
            <a:avLst/>
            <a:gdLst/>
            <a:ahLst/>
            <a:cxnLst/>
            <a:rect l="l" t="t" r="r" b="b"/>
            <a:pathLst>
              <a:path w="1627955" h="1312867">
                <a:moveTo>
                  <a:pt x="0" y="0"/>
                </a:moveTo>
                <a:lnTo>
                  <a:pt x="1627955" y="0"/>
                </a:lnTo>
                <a:lnTo>
                  <a:pt x="1627955" y="1312867"/>
                </a:lnTo>
                <a:lnTo>
                  <a:pt x="0" y="1312867"/>
                </a:lnTo>
                <a:lnTo>
                  <a:pt x="0" y="0"/>
                </a:lnTo>
                <a:close/>
              </a:path>
            </a:pathLst>
          </a:custGeom>
          <a:blipFill>
            <a:blip r:embed="rId11"/>
            <a:stretch>
              <a:fillRect/>
            </a:stretch>
          </a:blipFill>
        </p:spPr>
        <p:txBody>
          <a:bodyPr/>
          <a:lstStyle/>
          <a:p>
            <a:endParaRPr lang="en-US"/>
          </a:p>
        </p:txBody>
      </p:sp>
      <p:sp>
        <p:nvSpPr>
          <p:cNvPr id="12" name="Freeform 12"/>
          <p:cNvSpPr/>
          <p:nvPr/>
        </p:nvSpPr>
        <p:spPr>
          <a:xfrm>
            <a:off x="3315420" y="6203369"/>
            <a:ext cx="1556307" cy="1351671"/>
          </a:xfrm>
          <a:custGeom>
            <a:avLst/>
            <a:gdLst/>
            <a:ahLst/>
            <a:cxnLst/>
            <a:rect l="l" t="t" r="r" b="b"/>
            <a:pathLst>
              <a:path w="1556307" h="1351671">
                <a:moveTo>
                  <a:pt x="0" y="0"/>
                </a:moveTo>
                <a:lnTo>
                  <a:pt x="1556306" y="0"/>
                </a:lnTo>
                <a:lnTo>
                  <a:pt x="1556306" y="1351671"/>
                </a:lnTo>
                <a:lnTo>
                  <a:pt x="0" y="135167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5107905" y="6323569"/>
            <a:ext cx="1479632" cy="1619140"/>
          </a:xfrm>
          <a:custGeom>
            <a:avLst/>
            <a:gdLst/>
            <a:ahLst/>
            <a:cxnLst/>
            <a:rect l="l" t="t" r="r" b="b"/>
            <a:pathLst>
              <a:path w="1479632" h="1619140">
                <a:moveTo>
                  <a:pt x="0" y="0"/>
                </a:moveTo>
                <a:lnTo>
                  <a:pt x="1479632" y="0"/>
                </a:lnTo>
                <a:lnTo>
                  <a:pt x="1479632" y="1619139"/>
                </a:lnTo>
                <a:lnTo>
                  <a:pt x="0" y="1619139"/>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4865985" y="2332136"/>
            <a:ext cx="8556030" cy="1171760"/>
          </a:xfrm>
          <a:prstGeom prst="rect">
            <a:avLst/>
          </a:prstGeom>
        </p:spPr>
        <p:txBody>
          <a:bodyPr lIns="0" tIns="0" rIns="0" bIns="0" rtlCol="0" anchor="t">
            <a:spAutoFit/>
          </a:bodyPr>
          <a:lstStyle/>
          <a:p>
            <a:pPr marL="0" lvl="0" indent="0" algn="ctr">
              <a:lnSpc>
                <a:spcPts val="7880"/>
              </a:lnSpc>
              <a:spcBef>
                <a:spcPct val="0"/>
              </a:spcBef>
            </a:pPr>
            <a:r>
              <a:rPr lang="en-US" sz="10944">
                <a:solidFill>
                  <a:srgbClr val="6866E1"/>
                </a:solidFill>
                <a:latin typeface="Computer Says No"/>
              </a:rPr>
              <a:t>RESOURCE PAGE</a:t>
            </a:r>
          </a:p>
        </p:txBody>
      </p:sp>
      <p:sp>
        <p:nvSpPr>
          <p:cNvPr id="15" name="Freeform 15"/>
          <p:cNvSpPr/>
          <p:nvPr/>
        </p:nvSpPr>
        <p:spPr>
          <a:xfrm>
            <a:off x="1464439" y="6367522"/>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14"/>
            <a:stretch>
              <a:fillRect/>
            </a:stretch>
          </a:blipFill>
        </p:spPr>
        <p:txBody>
          <a:bodyPr/>
          <a:lstStyle/>
          <a:p>
            <a:endParaRPr lang="en-US"/>
          </a:p>
        </p:txBody>
      </p:sp>
      <p:sp>
        <p:nvSpPr>
          <p:cNvPr id="16" name="Freeform 16"/>
          <p:cNvSpPr/>
          <p:nvPr/>
        </p:nvSpPr>
        <p:spPr>
          <a:xfrm>
            <a:off x="1966065" y="3658930"/>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15"/>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US"/>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829460" y="1833922"/>
            <a:ext cx="5353298" cy="2362179"/>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rPr>
              <a:t>TABLE OF CONTENTS</a:t>
            </a:r>
          </a:p>
        </p:txBody>
      </p:sp>
      <p:sp>
        <p:nvSpPr>
          <p:cNvPr id="9" name="TextBox 9"/>
          <p:cNvSpPr txBox="1"/>
          <p:nvPr/>
        </p:nvSpPr>
        <p:spPr>
          <a:xfrm>
            <a:off x="3006887" y="4342065"/>
            <a:ext cx="6125528" cy="3808459"/>
          </a:xfrm>
          <a:prstGeom prst="rect">
            <a:avLst/>
          </a:prstGeom>
        </p:spPr>
        <p:txBody>
          <a:bodyPr lIns="0" tIns="0" rIns="0" bIns="0" rtlCol="0" anchor="t">
            <a:spAutoFit/>
          </a:bodyPr>
          <a:lstStyle/>
          <a:p>
            <a:pPr marL="660796" lvl="1" indent="-330398">
              <a:lnSpc>
                <a:spcPts val="4284"/>
              </a:lnSpc>
              <a:buFont typeface="Arial"/>
              <a:buChar char="•"/>
            </a:pPr>
            <a:r>
              <a:rPr lang="en-US" sz="3060">
                <a:solidFill>
                  <a:srgbClr val="FFFFFF"/>
                </a:solidFill>
                <a:latin typeface="Poppins Light"/>
              </a:rPr>
              <a:t>Introduction</a:t>
            </a:r>
          </a:p>
          <a:p>
            <a:pPr marL="660796" lvl="1" indent="-330398">
              <a:lnSpc>
                <a:spcPts val="4284"/>
              </a:lnSpc>
              <a:buFont typeface="Arial"/>
              <a:buChar char="•"/>
            </a:pPr>
            <a:r>
              <a:rPr lang="en-US" sz="3060">
                <a:solidFill>
                  <a:srgbClr val="FFFFFF"/>
                </a:solidFill>
                <a:latin typeface="Poppins Light"/>
              </a:rPr>
              <a:t>Project Objectives</a:t>
            </a:r>
          </a:p>
          <a:p>
            <a:pPr marL="660796" lvl="1" indent="-330398">
              <a:lnSpc>
                <a:spcPts val="4284"/>
              </a:lnSpc>
              <a:buFont typeface="Arial"/>
              <a:buChar char="•"/>
            </a:pPr>
            <a:r>
              <a:rPr lang="en-US" sz="3060">
                <a:solidFill>
                  <a:srgbClr val="FFFFFF"/>
                </a:solidFill>
                <a:latin typeface="Poppins Light"/>
              </a:rPr>
              <a:t> Project Scope</a:t>
            </a:r>
          </a:p>
          <a:p>
            <a:pPr marL="660796" lvl="1" indent="-330398">
              <a:lnSpc>
                <a:spcPts val="4284"/>
              </a:lnSpc>
              <a:buFont typeface="Arial"/>
              <a:buChar char="•"/>
            </a:pPr>
            <a:r>
              <a:rPr lang="en-US" sz="3060">
                <a:solidFill>
                  <a:srgbClr val="FFFFFF"/>
                </a:solidFill>
                <a:latin typeface="Poppins Light"/>
              </a:rPr>
              <a:t>Methodology</a:t>
            </a:r>
          </a:p>
          <a:p>
            <a:pPr marL="660796" lvl="1" indent="-330398">
              <a:lnSpc>
                <a:spcPts val="4284"/>
              </a:lnSpc>
              <a:buFont typeface="Arial"/>
              <a:buChar char="•"/>
            </a:pPr>
            <a:r>
              <a:rPr lang="en-US" sz="3060">
                <a:solidFill>
                  <a:srgbClr val="FFFFFF"/>
                </a:solidFill>
                <a:latin typeface="Poppins Light"/>
              </a:rPr>
              <a:t>Technical Architecture</a:t>
            </a:r>
          </a:p>
          <a:p>
            <a:pPr marL="660796" lvl="1" indent="-330398">
              <a:lnSpc>
                <a:spcPts val="4284"/>
              </a:lnSpc>
              <a:buFont typeface="Arial"/>
              <a:buChar char="•"/>
            </a:pPr>
            <a:r>
              <a:rPr lang="en-US" sz="3060">
                <a:solidFill>
                  <a:srgbClr val="FFFFFF"/>
                </a:solidFill>
                <a:latin typeface="Poppins Light"/>
              </a:rPr>
              <a:t>Results and Achievements</a:t>
            </a:r>
          </a:p>
          <a:p>
            <a:pPr marL="660796" lvl="1" indent="-330398">
              <a:lnSpc>
                <a:spcPts val="4284"/>
              </a:lnSpc>
              <a:buFont typeface="Arial"/>
              <a:buChar char="•"/>
            </a:pPr>
            <a:r>
              <a:rPr lang="en-US" sz="3060">
                <a:solidFill>
                  <a:srgbClr val="FFFFFF"/>
                </a:solidFill>
                <a:latin typeface="Poppins Light"/>
              </a:rPr>
              <a:t>Conclusion</a:t>
            </a:r>
          </a:p>
        </p:txBody>
      </p:sp>
      <p:sp>
        <p:nvSpPr>
          <p:cNvPr id="10" name="TextBox 10"/>
          <p:cNvSpPr txBox="1"/>
          <p:nvPr/>
        </p:nvSpPr>
        <p:spPr>
          <a:xfrm>
            <a:off x="9815392" y="4342065"/>
            <a:ext cx="738209" cy="3808459"/>
          </a:xfrm>
          <a:prstGeom prst="rect">
            <a:avLst/>
          </a:prstGeom>
        </p:spPr>
        <p:txBody>
          <a:bodyPr lIns="0" tIns="0" rIns="0" bIns="0" rtlCol="0" anchor="t">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465203" y="75907"/>
            <a:ext cx="7242648" cy="1509102"/>
          </a:xfrm>
          <a:prstGeom prst="rect">
            <a:avLst/>
          </a:prstGeom>
        </p:spPr>
        <p:txBody>
          <a:bodyPr lIns="0" tIns="0" rIns="0" bIns="0" rtlCol="0" anchor="t">
            <a:spAutoFit/>
          </a:bodyPr>
          <a:lstStyle/>
          <a:p>
            <a:pPr marL="0" lvl="0" indent="0" algn="ctr">
              <a:lnSpc>
                <a:spcPts val="10150"/>
              </a:lnSpc>
              <a:spcBef>
                <a:spcPct val="0"/>
              </a:spcBef>
            </a:pPr>
            <a:r>
              <a:rPr lang="en-US" sz="14097" dirty="0">
                <a:solidFill>
                  <a:srgbClr val="6866E1"/>
                </a:solidFill>
                <a:latin typeface="Computer Says No"/>
              </a:rPr>
              <a:t>INTRODUCTION</a:t>
            </a:r>
          </a:p>
        </p:txBody>
      </p:sp>
      <p:sp>
        <p:nvSpPr>
          <p:cNvPr id="5" name="AutoShape 5"/>
          <p:cNvSpPr/>
          <p:nvPr/>
        </p:nvSpPr>
        <p:spPr>
          <a:xfrm flipV="1">
            <a:off x="1578768" y="6036768"/>
            <a:ext cx="6920742" cy="1905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1828800" y="1252567"/>
            <a:ext cx="4832640" cy="4362092"/>
          </a:xfrm>
          <a:prstGeom prst="rect">
            <a:avLst/>
          </a:prstGeom>
        </p:spPr>
        <p:txBody>
          <a:bodyPr lIns="0" tIns="0" rIns="0" bIns="0" rtlCol="0" anchor="t">
            <a:spAutoFit/>
          </a:bodyPr>
          <a:lstStyle/>
          <a:p>
            <a:pPr>
              <a:lnSpc>
                <a:spcPts val="3826"/>
              </a:lnSpc>
            </a:pPr>
            <a:r>
              <a:rPr lang="en-US" sz="2733" dirty="0">
                <a:solidFill>
                  <a:srgbClr val="FFFFFF"/>
                </a:solidFill>
                <a:latin typeface="Poppins Medium"/>
              </a:rPr>
              <a:t>History:</a:t>
            </a:r>
          </a:p>
          <a:p>
            <a:pPr>
              <a:lnSpc>
                <a:spcPts val="3826"/>
              </a:lnSpc>
            </a:pPr>
            <a:r>
              <a:rPr lang="en-US" sz="2800" dirty="0">
                <a:solidFill>
                  <a:srgbClr val="FFFFFF"/>
                </a:solidFill>
                <a:latin typeface="Poppins Medium"/>
              </a:rPr>
              <a:t>Games played on three-in-a-row boards can be traced back to ancient Egypt, where such game boards have been found on roofing tiles dating from around 1300 BC.</a:t>
            </a:r>
          </a:p>
          <a:p>
            <a:pPr>
              <a:lnSpc>
                <a:spcPts val="3826"/>
              </a:lnSpc>
            </a:pPr>
            <a:endParaRPr lang="en-US" sz="2733" dirty="0">
              <a:solidFill>
                <a:srgbClr val="FFFFFF"/>
              </a:solidFill>
              <a:latin typeface="Poppins Medium"/>
            </a:endParaRPr>
          </a:p>
        </p:txBody>
      </p:sp>
      <p:sp>
        <p:nvSpPr>
          <p:cNvPr id="7" name="TextBox 7"/>
          <p:cNvSpPr txBox="1"/>
          <p:nvPr/>
        </p:nvSpPr>
        <p:spPr>
          <a:xfrm>
            <a:off x="1578768" y="6515100"/>
            <a:ext cx="6920742" cy="2610843"/>
          </a:xfrm>
          <a:prstGeom prst="rect">
            <a:avLst/>
          </a:prstGeom>
        </p:spPr>
        <p:txBody>
          <a:bodyPr wrap="square" lIns="0" tIns="0" rIns="0" bIns="0" rtlCol="0" anchor="t">
            <a:spAutoFit/>
          </a:bodyPr>
          <a:lstStyle/>
          <a:p>
            <a:pPr>
              <a:lnSpc>
                <a:spcPts val="2923"/>
              </a:lnSpc>
            </a:pPr>
            <a:r>
              <a:rPr lang="en-US" sz="2800" dirty="0">
                <a:solidFill>
                  <a:srgbClr val="FFFFFF"/>
                </a:solidFill>
                <a:latin typeface="Poppins Medium" panose="00000600000000000000" pitchFamily="2" charset="0"/>
                <a:cs typeface="Poppins Medium" panose="00000600000000000000" pitchFamily="2" charset="0"/>
              </a:rPr>
              <a:t>A paper-and-pencil game for two players who take turns marking the spaces in a three-by-three grid with X or O. The player who succeeds in placing three of their marks in a horizontal, vertical, or diagonal row is the winner.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7984048" y="3189728"/>
            <a:ext cx="2668682" cy="680410"/>
            <a:chOff x="0" y="0"/>
            <a:chExt cx="702863" cy="179203"/>
          </a:xfrm>
        </p:grpSpPr>
        <p:sp>
          <p:nvSpPr>
            <p:cNvPr id="4" name="Freeform 4"/>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5" name="TextBox 5"/>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Automation</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5148635" y="1768530"/>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6866E1"/>
                </a:solidFill>
                <a:latin typeface="Computer Says No"/>
              </a:rPr>
              <a:t>MACHINE LEARNING</a:t>
            </a:r>
          </a:p>
        </p:txBody>
      </p:sp>
      <p:sp>
        <p:nvSpPr>
          <p:cNvPr id="8" name="TextBox 8"/>
          <p:cNvSpPr txBox="1"/>
          <p:nvPr/>
        </p:nvSpPr>
        <p:spPr>
          <a:xfrm>
            <a:off x="7984048" y="3978171"/>
            <a:ext cx="8105145" cy="1472856"/>
          </a:xfrm>
          <a:prstGeom prst="rect">
            <a:avLst/>
          </a:prstGeom>
        </p:spPr>
        <p:txBody>
          <a:bodyPr lIns="0" tIns="0" rIns="0" bIns="0" rtlCol="0" anchor="t">
            <a:spAutoFit/>
          </a:bodyPr>
          <a:lstStyle/>
          <a:p>
            <a:pP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grpSp>
        <p:nvGrpSpPr>
          <p:cNvPr id="9" name="Group 9"/>
          <p:cNvGrpSpPr/>
          <p:nvPr/>
        </p:nvGrpSpPr>
        <p:grpSpPr>
          <a:xfrm>
            <a:off x="7984048" y="5670102"/>
            <a:ext cx="2668682" cy="680410"/>
            <a:chOff x="0" y="0"/>
            <a:chExt cx="702863" cy="179203"/>
          </a:xfrm>
        </p:grpSpPr>
        <p:sp>
          <p:nvSpPr>
            <p:cNvPr id="10" name="Freeform 10"/>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11" name="TextBox 11"/>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Algorithm</a:t>
              </a:r>
            </a:p>
          </p:txBody>
        </p:sp>
      </p:grpSp>
      <p:sp>
        <p:nvSpPr>
          <p:cNvPr id="12" name="TextBox 12"/>
          <p:cNvSpPr txBox="1"/>
          <p:nvPr/>
        </p:nvSpPr>
        <p:spPr>
          <a:xfrm>
            <a:off x="7984048" y="6458545"/>
            <a:ext cx="8105145" cy="1472856"/>
          </a:xfrm>
          <a:prstGeom prst="rect">
            <a:avLst/>
          </a:prstGeom>
        </p:spPr>
        <p:txBody>
          <a:bodyPr lIns="0" tIns="0" rIns="0" bIns="0" rtlCol="0" anchor="t">
            <a:spAutoFit/>
          </a:bodyPr>
          <a:lstStyle/>
          <a:p>
            <a:pP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338661" y="1717088"/>
            <a:ext cx="961067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AUTOMATION PROCESS</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3432252" y="5959424"/>
            <a:ext cx="3121512"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6" name="TextBox 16"/>
          <p:cNvSpPr txBox="1"/>
          <p:nvPr/>
        </p:nvSpPr>
        <p:spPr>
          <a:xfrm>
            <a:off x="9653071" y="5959424"/>
            <a:ext cx="3121512"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a:t>
            </a:r>
          </a:p>
        </p:txBody>
      </p:sp>
      <p:sp>
        <p:nvSpPr>
          <p:cNvPr id="17" name="TextBox 17"/>
          <p:cNvSpPr txBox="1"/>
          <p:nvPr/>
        </p:nvSpPr>
        <p:spPr>
          <a:xfrm>
            <a:off x="5874334" y="5959424"/>
            <a:ext cx="3121512"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a:t>
            </a: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20" name="TextBox 20"/>
          <p:cNvSpPr txBox="1"/>
          <p:nvPr/>
        </p:nvSpPr>
        <p:spPr>
          <a:xfrm>
            <a:off x="2095597" y="5959424"/>
            <a:ext cx="3121512"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en-US"/>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en-US"/>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en-US"/>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en-US"/>
          </a:p>
        </p:txBody>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txBody>
          <a:bodyPr/>
          <a:lstStyle/>
          <a:p>
            <a:endParaRPr lang="en-US"/>
          </a:p>
        </p:txBody>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en-US"/>
          </a:p>
        </p:txBody>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5642986" y="1495425"/>
            <a:ext cx="7678893" cy="1117867"/>
          </a:xfrm>
          <a:prstGeom prst="rect">
            <a:avLst/>
          </a:prstGeom>
        </p:spPr>
        <p:txBody>
          <a:bodyPr lIns="0" tIns="0" rIns="0" bIns="0" rtlCol="0" anchor="t">
            <a:spAutoFit/>
          </a:bodyPr>
          <a:lstStyle/>
          <a:p>
            <a:pPr marL="0" lvl="0" indent="0" algn="ctr">
              <a:lnSpc>
                <a:spcPts val="7490"/>
              </a:lnSpc>
              <a:spcBef>
                <a:spcPct val="0"/>
              </a:spcBef>
            </a:pPr>
            <a:r>
              <a:rPr lang="en-US" sz="10403">
                <a:solidFill>
                  <a:srgbClr val="6866E1"/>
                </a:solidFill>
                <a:latin typeface="Computer Says No"/>
              </a:rPr>
              <a:t>PROJECT OBJECTIVES</a:t>
            </a:r>
          </a:p>
        </p:txBody>
      </p:sp>
      <p:sp>
        <p:nvSpPr>
          <p:cNvPr id="13" name="TextBox 13"/>
          <p:cNvSpPr txBox="1"/>
          <p:nvPr/>
        </p:nvSpPr>
        <p:spPr>
          <a:xfrm>
            <a:off x="2933300"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OBJECTIVE 01</a:t>
            </a:r>
          </a:p>
        </p:txBody>
      </p:sp>
      <p:sp>
        <p:nvSpPr>
          <p:cNvPr id="14" name="TextBox 14"/>
          <p:cNvSpPr txBox="1"/>
          <p:nvPr/>
        </p:nvSpPr>
        <p:spPr>
          <a:xfrm>
            <a:off x="3059776" y="6353562"/>
            <a:ext cx="3037045" cy="1519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p:txBody>
      </p:sp>
      <p:sp>
        <p:nvSpPr>
          <p:cNvPr id="15" name="TextBox 15"/>
          <p:cNvSpPr txBox="1"/>
          <p:nvPr/>
        </p:nvSpPr>
        <p:spPr>
          <a:xfrm>
            <a:off x="7837434"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OBJECTIVE 02</a:t>
            </a:r>
          </a:p>
        </p:txBody>
      </p:sp>
      <p:sp>
        <p:nvSpPr>
          <p:cNvPr id="16" name="TextBox 16"/>
          <p:cNvSpPr txBox="1"/>
          <p:nvPr/>
        </p:nvSpPr>
        <p:spPr>
          <a:xfrm>
            <a:off x="12574252"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OBJECTIVE 03</a:t>
            </a:r>
          </a:p>
        </p:txBody>
      </p:sp>
      <p:sp>
        <p:nvSpPr>
          <p:cNvPr id="17" name="TextBox 17"/>
          <p:cNvSpPr txBox="1"/>
          <p:nvPr/>
        </p:nvSpPr>
        <p:spPr>
          <a:xfrm>
            <a:off x="7963910" y="6302306"/>
            <a:ext cx="3037045" cy="1519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p:txBody>
      </p:sp>
      <p:sp>
        <p:nvSpPr>
          <p:cNvPr id="18" name="TextBox 18"/>
          <p:cNvSpPr txBox="1"/>
          <p:nvPr/>
        </p:nvSpPr>
        <p:spPr>
          <a:xfrm>
            <a:off x="12703021" y="6302306"/>
            <a:ext cx="3037045" cy="1519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en-US"/>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en-US"/>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914351" y="2766591"/>
            <a:ext cx="7382884" cy="4649360"/>
          </a:xfrm>
          <a:prstGeom prst="rect">
            <a:avLst/>
          </a:prstGeom>
        </p:spPr>
        <p:txBody>
          <a:bodyPr lIns="0" tIns="0" rIns="0" bIns="0" rtlCol="0" anchor="t">
            <a:spAutoFit/>
          </a:bodyPr>
          <a:lstStyle/>
          <a:p>
            <a:pPr marL="0" lvl="0" indent="0" algn="ctr">
              <a:lnSpc>
                <a:spcPts val="16889"/>
              </a:lnSpc>
              <a:spcBef>
                <a:spcPct val="0"/>
              </a:spcBef>
            </a:pPr>
            <a:r>
              <a:rPr lang="en-US" sz="23458">
                <a:solidFill>
                  <a:srgbClr val="6866E1"/>
                </a:solidFill>
                <a:latin typeface="Computer Says No"/>
              </a:rPr>
              <a:t>PROJECT SCOPE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txBody>
          <a:bodyPr/>
          <a:lstStyle/>
          <a:p>
            <a:endParaRPr lang="en-US"/>
          </a:p>
        </p:txBody>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7999328" y="1400683"/>
            <a:ext cx="5646292"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CONTINUOUS LEARNING </a:t>
            </a:r>
          </a:p>
        </p:txBody>
      </p:sp>
      <p:sp>
        <p:nvSpPr>
          <p:cNvPr id="10" name="TextBox 10"/>
          <p:cNvSpPr txBox="1"/>
          <p:nvPr/>
        </p:nvSpPr>
        <p:spPr>
          <a:xfrm>
            <a:off x="7999328" y="1995174"/>
            <a:ext cx="5359782" cy="12150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a:p>
            <a:pPr>
              <a:lnSpc>
                <a:spcPts val="2439"/>
              </a:lnSpc>
            </a:pPr>
            <a:endParaRPr lang="en-US" sz="1505">
              <a:solidFill>
                <a:srgbClr val="FFFFFF"/>
              </a:solidFill>
              <a:latin typeface="Poppins Light"/>
            </a:endParaRPr>
          </a:p>
        </p:txBody>
      </p:sp>
      <p:sp>
        <p:nvSpPr>
          <p:cNvPr id="11" name="TextBox 11"/>
          <p:cNvSpPr txBox="1"/>
          <p:nvPr/>
        </p:nvSpPr>
        <p:spPr>
          <a:xfrm>
            <a:off x="8970991" y="3323459"/>
            <a:ext cx="5706507"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INCREASED EFFICIENCY</a:t>
            </a:r>
          </a:p>
        </p:txBody>
      </p:sp>
      <p:sp>
        <p:nvSpPr>
          <p:cNvPr id="12" name="TextBox 12"/>
          <p:cNvSpPr txBox="1"/>
          <p:nvPr/>
        </p:nvSpPr>
        <p:spPr>
          <a:xfrm>
            <a:off x="8970991" y="3917950"/>
            <a:ext cx="5359782" cy="12150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a:p>
            <a:pPr>
              <a:lnSpc>
                <a:spcPts val="2439"/>
              </a:lnSpc>
            </a:pPr>
            <a:endParaRPr lang="en-US" sz="1505">
              <a:solidFill>
                <a:srgbClr val="FFFFFF"/>
              </a:solidFill>
              <a:latin typeface="Poppins Light"/>
            </a:endParaRPr>
          </a:p>
        </p:txBody>
      </p:sp>
      <p:sp>
        <p:nvSpPr>
          <p:cNvPr id="13" name="TextBox 13"/>
          <p:cNvSpPr txBox="1"/>
          <p:nvPr/>
        </p:nvSpPr>
        <p:spPr>
          <a:xfrm>
            <a:off x="8958716" y="5247406"/>
            <a:ext cx="3177664"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AUTOMATION</a:t>
            </a:r>
          </a:p>
        </p:txBody>
      </p:sp>
      <p:sp>
        <p:nvSpPr>
          <p:cNvPr id="14" name="TextBox 14"/>
          <p:cNvSpPr txBox="1"/>
          <p:nvPr/>
        </p:nvSpPr>
        <p:spPr>
          <a:xfrm>
            <a:off x="8958716" y="5841897"/>
            <a:ext cx="5359782" cy="12150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a:p>
            <a:pPr>
              <a:lnSpc>
                <a:spcPts val="2439"/>
              </a:lnSpc>
            </a:pPr>
            <a:endParaRPr lang="en-US" sz="1505">
              <a:solidFill>
                <a:srgbClr val="FFFFFF"/>
              </a:solidFill>
              <a:latin typeface="Poppins Light"/>
            </a:endParaRPr>
          </a:p>
        </p:txBody>
      </p:sp>
      <p:sp>
        <p:nvSpPr>
          <p:cNvPr id="15" name="TextBox 15"/>
          <p:cNvSpPr txBox="1"/>
          <p:nvPr/>
        </p:nvSpPr>
        <p:spPr>
          <a:xfrm>
            <a:off x="7987053" y="7237219"/>
            <a:ext cx="4605796"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ENHANCED ACCURACY</a:t>
            </a:r>
          </a:p>
        </p:txBody>
      </p:sp>
      <p:sp>
        <p:nvSpPr>
          <p:cNvPr id="16" name="TextBox 16"/>
          <p:cNvSpPr txBox="1"/>
          <p:nvPr/>
        </p:nvSpPr>
        <p:spPr>
          <a:xfrm>
            <a:off x="7987053" y="7831710"/>
            <a:ext cx="5359782" cy="12150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a:p>
            <a:pPr>
              <a:lnSpc>
                <a:spcPts val="2439"/>
              </a:lnSpc>
            </a:pPr>
            <a:endParaRPr lang="en-US" sz="1505">
              <a:solidFill>
                <a:srgbClr val="FFFFFF"/>
              </a:solidFill>
              <a:latin typeface="Poppins Light"/>
            </a:endParaRPr>
          </a:p>
        </p:txBody>
      </p:sp>
      <p:sp>
        <p:nvSpPr>
          <p:cNvPr id="17" name="Freeform 17"/>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9" name="Freeform 19"/>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0" name="Freeform 20"/>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US"/>
            </a:p>
          </p:txBody>
        </p:sp>
      </p:grpSp>
      <p:sp>
        <p:nvSpPr>
          <p:cNvPr id="4" name="TextBox 4"/>
          <p:cNvSpPr txBox="1"/>
          <p:nvPr/>
        </p:nvSpPr>
        <p:spPr>
          <a:xfrm>
            <a:off x="8222735" y="2386246"/>
            <a:ext cx="8652476" cy="1032113"/>
          </a:xfrm>
          <a:prstGeom prst="rect">
            <a:avLst/>
          </a:prstGeom>
        </p:spPr>
        <p:txBody>
          <a:bodyPr lIns="0" tIns="0" rIns="0" bIns="0" rtlCol="0" anchor="t">
            <a:spAutoFit/>
          </a:bodyPr>
          <a:lstStyle/>
          <a:p>
            <a:pPr marL="0" lvl="0" indent="0">
              <a:lnSpc>
                <a:spcPts val="6934"/>
              </a:lnSpc>
              <a:spcBef>
                <a:spcPct val="0"/>
              </a:spcBef>
            </a:pPr>
            <a:r>
              <a:rPr lang="en-US" sz="9631">
                <a:solidFill>
                  <a:srgbClr val="6866E1"/>
                </a:solidFill>
                <a:latin typeface="Computer Says No"/>
              </a:rPr>
              <a:t>TECHNICAL ARCHITECTURE</a:t>
            </a:r>
          </a:p>
        </p:txBody>
      </p:sp>
      <p:sp>
        <p:nvSpPr>
          <p:cNvPr id="5" name="TextBox 5"/>
          <p:cNvSpPr txBox="1"/>
          <p:nvPr/>
        </p:nvSpPr>
        <p:spPr>
          <a:xfrm>
            <a:off x="8437211" y="3537844"/>
            <a:ext cx="8223524" cy="4197026"/>
          </a:xfrm>
          <a:prstGeom prst="rect">
            <a:avLst/>
          </a:prstGeom>
        </p:spPr>
        <p:txBody>
          <a:bodyPr lIns="0" tIns="0" rIns="0" bIns="0" rtlCol="0" anchor="t">
            <a:spAutoFit/>
          </a:bodyPr>
          <a:lstStyle/>
          <a:p>
            <a:pPr>
              <a:lnSpc>
                <a:spcPts val="3729"/>
              </a:lnSpc>
            </a:pPr>
            <a:r>
              <a:rPr lang="en-US" sz="230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 Lorem ipsum dolor sit amet, consectetur adipiscing elit. Proin varius, eros nec efficitur euismod, lectus turpis sollicitudin augue, non ultricies enim nunc sit amet augue. Quisque ante magna, varius et vehicula congue, viverra eu nulla.</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en-US"/>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717</Words>
  <Application>Microsoft Office PowerPoint</Application>
  <PresentationFormat>Custom</PresentationFormat>
  <Paragraphs>61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Poppins Light</vt:lpstr>
      <vt:lpstr>Poppins Medium</vt:lpstr>
      <vt:lpstr>Calibri</vt:lpstr>
      <vt:lpstr>Arial</vt:lpstr>
      <vt:lpstr>Poppins</vt:lpstr>
      <vt:lpstr>Computer Says 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ACER</dc:creator>
  <cp:lastModifiedBy>Lý Tấn Phát</cp:lastModifiedBy>
  <cp:revision>3</cp:revision>
  <dcterms:created xsi:type="dcterms:W3CDTF">2006-08-16T00:00:00Z</dcterms:created>
  <dcterms:modified xsi:type="dcterms:W3CDTF">2023-11-15T16:16:15Z</dcterms:modified>
  <dc:identifier>DAF0PxQPZyU</dc:identifier>
</cp:coreProperties>
</file>